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F763C09-028D-49CD-9E22-7C9ABB489A97}"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F763C09-028D-49CD-9E22-7C9ABB489A97}"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F763C09-028D-49CD-9E22-7C9ABB489A97}"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F763C09-028D-49CD-9E22-7C9ABB489A97}"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2F763C09-028D-49CD-9E22-7C9ABB489A97}"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2F763C09-028D-49CD-9E22-7C9ABB489A97}"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2F763C09-028D-49CD-9E22-7C9ABB489A97}" type="datetimeFigureOut">
              <a:rPr lang="it-IT" smtClean="0"/>
              <a:t>10/11/2013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2F763C09-028D-49CD-9E22-7C9ABB489A97}" type="datetimeFigureOut">
              <a:rPr lang="it-IT" smtClean="0"/>
              <a:t>10/11/2013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F763C09-028D-49CD-9E22-7C9ABB489A97}" type="datetimeFigureOut">
              <a:rPr lang="it-IT" smtClean="0"/>
              <a:t>10/11/2013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F763C09-028D-49CD-9E22-7C9ABB489A97}"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2F763C09-028D-49CD-9E22-7C9ABB489A97}"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A2BCA4E-52A6-4BB1-89FC-8DD4CB0CEAA7}"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763C09-028D-49CD-9E22-7C9ABB489A97}" type="datetimeFigureOut">
              <a:rPr lang="it-IT" smtClean="0"/>
              <a:t>10/11/2013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BCA4E-52A6-4BB1-89FC-8DD4CB0CEAA7}"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fontScale="90000"/>
          </a:bodyPr>
          <a:lstStyle/>
          <a:p>
            <a:r>
              <a:rPr lang="it-IT" dirty="0" smtClean="0"/>
              <a:t>Procedura d’infrazione</a:t>
            </a:r>
            <a:endParaRPr lang="it-IT" dirty="0"/>
          </a:p>
        </p:txBody>
      </p:sp>
      <p:sp>
        <p:nvSpPr>
          <p:cNvPr id="3" name="Segnaposto contenuto 2"/>
          <p:cNvSpPr>
            <a:spLocks noGrp="1"/>
          </p:cNvSpPr>
          <p:nvPr>
            <p:ph idx="1"/>
          </p:nvPr>
        </p:nvSpPr>
        <p:spPr>
          <a:xfrm>
            <a:off x="395536" y="1052736"/>
            <a:ext cx="8424936" cy="5400600"/>
          </a:xfrm>
        </p:spPr>
        <p:txBody>
          <a:bodyPr>
            <a:normAutofit fontScale="92500"/>
          </a:bodyPr>
          <a:lstStyle/>
          <a:p>
            <a:pPr marL="0" indent="0">
              <a:buNone/>
            </a:pPr>
            <a:r>
              <a:rPr lang="it-IT" dirty="0" smtClean="0">
                <a:solidFill>
                  <a:schemeClr val="tx2">
                    <a:lumMod val="75000"/>
                  </a:schemeClr>
                </a:solidFill>
              </a:rPr>
              <a:t>Articolo 258 (ex articolo 226 del TCE)</a:t>
            </a:r>
          </a:p>
          <a:p>
            <a:pPr marL="0" indent="0">
              <a:buNone/>
            </a:pPr>
            <a:r>
              <a:rPr lang="it-IT" dirty="0" smtClean="0">
                <a:solidFill>
                  <a:schemeClr val="tx2">
                    <a:lumMod val="75000"/>
                  </a:schemeClr>
                </a:solidFill>
              </a:rPr>
              <a:t>La Commissione, quando reputi che uno Stato membro abbia mancato a uno degli obblighi a lui </a:t>
            </a:r>
          </a:p>
          <a:p>
            <a:pPr marL="0" indent="0">
              <a:buNone/>
            </a:pPr>
            <a:r>
              <a:rPr lang="it-IT" dirty="0" smtClean="0">
                <a:solidFill>
                  <a:schemeClr val="tx2">
                    <a:lumMod val="75000"/>
                  </a:schemeClr>
                </a:solidFill>
              </a:rPr>
              <a:t>incombenti in virtù dei trattati, emette un </a:t>
            </a:r>
            <a:r>
              <a:rPr lang="it-IT" dirty="0" smtClean="0">
                <a:solidFill>
                  <a:schemeClr val="tx2">
                    <a:lumMod val="75000"/>
                  </a:schemeClr>
                </a:solidFill>
                <a:effectLst>
                  <a:outerShdw blurRad="38100" dist="38100" dir="2700000" algn="tl">
                    <a:srgbClr val="000000">
                      <a:alpha val="43137"/>
                    </a:srgbClr>
                  </a:outerShdw>
                </a:effectLst>
              </a:rPr>
              <a:t>parere motivato </a:t>
            </a:r>
            <a:r>
              <a:rPr lang="it-IT" dirty="0" smtClean="0">
                <a:solidFill>
                  <a:schemeClr val="tx2">
                    <a:lumMod val="75000"/>
                  </a:schemeClr>
                </a:solidFill>
              </a:rPr>
              <a:t>al riguardo, dopo aver posto lo Stato in </a:t>
            </a:r>
          </a:p>
          <a:p>
            <a:pPr marL="0" indent="0">
              <a:buNone/>
            </a:pPr>
            <a:r>
              <a:rPr lang="it-IT" dirty="0" smtClean="0">
                <a:solidFill>
                  <a:schemeClr val="tx2">
                    <a:lumMod val="75000"/>
                  </a:schemeClr>
                </a:solidFill>
              </a:rPr>
              <a:t>condizioni di presentare le sue osservazioni.</a:t>
            </a:r>
          </a:p>
          <a:p>
            <a:pPr marL="0" indent="0">
              <a:buNone/>
            </a:pPr>
            <a:r>
              <a:rPr lang="it-IT" dirty="0" smtClean="0">
                <a:solidFill>
                  <a:schemeClr val="tx2">
                    <a:lumMod val="75000"/>
                  </a:schemeClr>
                </a:solidFill>
              </a:rPr>
              <a:t>Qualora lo Stato in causa non si conformi a tale parere nel termine fissato dalla Commissione, questa </a:t>
            </a:r>
          </a:p>
          <a:p>
            <a:pPr marL="0" indent="0">
              <a:buNone/>
            </a:pPr>
            <a:r>
              <a:rPr lang="it-IT" dirty="0" smtClean="0">
                <a:solidFill>
                  <a:schemeClr val="tx2">
                    <a:lumMod val="75000"/>
                  </a:schemeClr>
                </a:solidFill>
              </a:rPr>
              <a:t>può adire la Corte di giustizia dell'Unione europea.</a:t>
            </a:r>
          </a:p>
          <a:p>
            <a:pPr marL="0" indent="0">
              <a:buNone/>
            </a:pPr>
            <a:endParaRPr lang="it-IT" dirty="0">
              <a:solidFill>
                <a:schemeClr val="tx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fontScale="90000"/>
          </a:bodyPr>
          <a:lstStyle/>
          <a:p>
            <a:r>
              <a:rPr lang="it-IT" dirty="0" smtClean="0"/>
              <a:t>Procedura d’infrazione</a:t>
            </a:r>
            <a:endParaRPr lang="it-IT" dirty="0"/>
          </a:p>
        </p:txBody>
      </p:sp>
      <p:sp>
        <p:nvSpPr>
          <p:cNvPr id="3" name="Segnaposto contenuto 2"/>
          <p:cNvSpPr>
            <a:spLocks noGrp="1"/>
          </p:cNvSpPr>
          <p:nvPr>
            <p:ph idx="1"/>
          </p:nvPr>
        </p:nvSpPr>
        <p:spPr>
          <a:xfrm>
            <a:off x="395536" y="980728"/>
            <a:ext cx="8568952" cy="5544616"/>
          </a:xfrm>
        </p:spPr>
        <p:txBody>
          <a:bodyPr>
            <a:normAutofit fontScale="85000" lnSpcReduction="20000"/>
          </a:bodyPr>
          <a:lstStyle/>
          <a:p>
            <a:pPr marL="0" indent="0">
              <a:buNone/>
            </a:pPr>
            <a:r>
              <a:rPr lang="it-IT" dirty="0" smtClean="0"/>
              <a:t>Articolo 259 (ex articolo 227 del TCE)</a:t>
            </a:r>
          </a:p>
          <a:p>
            <a:pPr marL="0" indent="0">
              <a:buNone/>
            </a:pPr>
            <a:r>
              <a:rPr lang="it-IT" dirty="0" smtClean="0"/>
              <a:t>Ciascuno degli Stati membri può adire la Corte di giustizia dell'Unione europea quando reputi che un altro Stato membro ha mancato a uno degli obblighi a lui incombenti in virtù dei trattati.</a:t>
            </a:r>
          </a:p>
          <a:p>
            <a:pPr marL="0" indent="0">
              <a:buNone/>
            </a:pPr>
            <a:r>
              <a:rPr lang="it-IT" dirty="0" smtClean="0"/>
              <a:t>Uno Stato membro, prima di proporre contro un altro Stato membro un ricorso fondato su una pretesa violazione degli obblighi che a quest'ultimo incombono in virtù dei trattati, </a:t>
            </a:r>
            <a:r>
              <a:rPr lang="it-IT" dirty="0" smtClean="0">
                <a:effectLst>
                  <a:outerShdw blurRad="38100" dist="38100" dir="2700000" algn="tl">
                    <a:srgbClr val="000000">
                      <a:alpha val="43137"/>
                    </a:srgbClr>
                  </a:outerShdw>
                </a:effectLst>
              </a:rPr>
              <a:t>deve rivolgersi alla Commissione</a:t>
            </a:r>
            <a:r>
              <a:rPr lang="it-IT" dirty="0" smtClean="0"/>
              <a:t>.</a:t>
            </a:r>
          </a:p>
          <a:p>
            <a:pPr marL="0" indent="0">
              <a:buNone/>
            </a:pPr>
            <a:r>
              <a:rPr lang="it-IT" dirty="0" smtClean="0"/>
              <a:t>La Commissione emette un </a:t>
            </a:r>
            <a:r>
              <a:rPr lang="it-IT" dirty="0" smtClean="0">
                <a:effectLst>
                  <a:outerShdw blurRad="38100" dist="38100" dir="2700000" algn="tl">
                    <a:srgbClr val="000000">
                      <a:alpha val="43137"/>
                    </a:srgbClr>
                  </a:outerShdw>
                </a:effectLst>
              </a:rPr>
              <a:t>parere motivato </a:t>
            </a:r>
            <a:r>
              <a:rPr lang="it-IT" dirty="0" smtClean="0"/>
              <a:t>dopo che gli Stati interessati siano posti in condizione di presentare in contraddittorio le loro osservazioni scritte e orali.</a:t>
            </a:r>
          </a:p>
          <a:p>
            <a:pPr marL="0" indent="0">
              <a:buNone/>
            </a:pPr>
            <a:r>
              <a:rPr lang="it-IT" dirty="0" smtClean="0"/>
              <a:t>Qualora la Commissione non abbia formulato il parere nel termine di tre mesi dalla domanda, la mancanza del parere non osta alla facoltà di ricorso alla Corte.</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dirty="0" smtClean="0"/>
              <a:t>Procedura d’infrazione</a:t>
            </a:r>
            <a:endParaRPr lang="it-IT" dirty="0"/>
          </a:p>
        </p:txBody>
      </p:sp>
      <p:sp>
        <p:nvSpPr>
          <p:cNvPr id="3" name="Segnaposto contenuto 2"/>
          <p:cNvSpPr>
            <a:spLocks noGrp="1"/>
          </p:cNvSpPr>
          <p:nvPr>
            <p:ph idx="1"/>
          </p:nvPr>
        </p:nvSpPr>
        <p:spPr>
          <a:xfrm>
            <a:off x="251520" y="908720"/>
            <a:ext cx="8784976" cy="5616624"/>
          </a:xfrm>
        </p:spPr>
        <p:txBody>
          <a:bodyPr>
            <a:noAutofit/>
          </a:bodyPr>
          <a:lstStyle/>
          <a:p>
            <a:pPr marL="0" indent="0">
              <a:buNone/>
            </a:pPr>
            <a:r>
              <a:rPr lang="it-IT" sz="2400" dirty="0" smtClean="0">
                <a:solidFill>
                  <a:schemeClr val="tx2">
                    <a:lumMod val="75000"/>
                  </a:schemeClr>
                </a:solidFill>
              </a:rPr>
              <a:t>Articolo 260 (ex articolo 228 del TCE)</a:t>
            </a:r>
          </a:p>
          <a:p>
            <a:pPr marL="0" indent="0">
              <a:buNone/>
            </a:pPr>
            <a:r>
              <a:rPr lang="it-IT" sz="2400" dirty="0" smtClean="0">
                <a:solidFill>
                  <a:schemeClr val="tx2">
                    <a:lumMod val="75000"/>
                  </a:schemeClr>
                </a:solidFill>
              </a:rPr>
              <a:t>1. Quando la </a:t>
            </a:r>
            <a:r>
              <a:rPr lang="it-IT" sz="2400" dirty="0" smtClean="0">
                <a:solidFill>
                  <a:schemeClr val="tx2">
                    <a:lumMod val="75000"/>
                  </a:schemeClr>
                </a:solidFill>
                <a:effectLst>
                  <a:outerShdw blurRad="38100" dist="38100" dir="2700000" algn="tl">
                    <a:srgbClr val="000000">
                      <a:alpha val="43137"/>
                    </a:srgbClr>
                  </a:outerShdw>
                </a:effectLst>
              </a:rPr>
              <a:t>Corte di giustizia dell'Unione europea </a:t>
            </a:r>
            <a:r>
              <a:rPr lang="it-IT" sz="2400" dirty="0" smtClean="0">
                <a:solidFill>
                  <a:schemeClr val="tx2">
                    <a:lumMod val="75000"/>
                  </a:schemeClr>
                </a:solidFill>
              </a:rPr>
              <a:t>riconosca che uno Stato membro ha mancato ad uno degli obblighi ad esso incombenti in virtù dei trattati, tale Stato è tenuto a prendere i provvedimenti che l'esecuzione della sentenza della Corte comporta.</a:t>
            </a:r>
          </a:p>
          <a:p>
            <a:pPr marL="0" indent="0">
              <a:buNone/>
            </a:pPr>
            <a:r>
              <a:rPr lang="it-IT" sz="2400" dirty="0" smtClean="0">
                <a:solidFill>
                  <a:schemeClr val="tx2">
                    <a:lumMod val="75000"/>
                  </a:schemeClr>
                </a:solidFill>
              </a:rPr>
              <a:t>2. Se ritiene che lo Stato membro in questione non abbia preso le misure che l'esecuzione della sentenza della Corte comporta, la Commissione, dopo aver posto tale Stato in condizione di presentare osservazioni, può adire la Corte. Essa precisa l'importo della somma forfettaria o della </a:t>
            </a:r>
            <a:r>
              <a:rPr lang="it-IT" sz="2400" dirty="0" smtClean="0">
                <a:solidFill>
                  <a:schemeClr val="tx2">
                    <a:lumMod val="75000"/>
                  </a:schemeClr>
                </a:solidFill>
                <a:effectLst>
                  <a:outerShdw blurRad="38100" dist="38100" dir="2700000" algn="tl">
                    <a:srgbClr val="000000">
                      <a:alpha val="43137"/>
                    </a:srgbClr>
                  </a:outerShdw>
                </a:effectLst>
              </a:rPr>
              <a:t>penalità</a:t>
            </a:r>
            <a:r>
              <a:rPr lang="it-IT" sz="2400" dirty="0" smtClean="0">
                <a:solidFill>
                  <a:schemeClr val="tx2">
                    <a:lumMod val="75000"/>
                  </a:schemeClr>
                </a:solidFill>
              </a:rPr>
              <a:t>, da versare da parte dello Stato membro in questione, che essa consideri adeguato alle </a:t>
            </a:r>
            <a:r>
              <a:rPr lang="it-IT" sz="2400" dirty="0" smtClean="0">
                <a:solidFill>
                  <a:schemeClr val="tx2">
                    <a:lumMod val="75000"/>
                  </a:schemeClr>
                </a:solidFill>
              </a:rPr>
              <a:t>circostanze</a:t>
            </a:r>
            <a:r>
              <a:rPr lang="it-IT" sz="2400" dirty="0" smtClean="0">
                <a:solidFill>
                  <a:schemeClr val="tx2">
                    <a:lumMod val="75000"/>
                  </a:schemeClr>
                </a:solidFill>
              </a:rPr>
              <a:t>.</a:t>
            </a:r>
          </a:p>
          <a:p>
            <a:pPr marL="0" indent="0">
              <a:buNone/>
            </a:pPr>
            <a:r>
              <a:rPr lang="it-IT" sz="2400" dirty="0" smtClean="0">
                <a:solidFill>
                  <a:schemeClr val="tx2">
                    <a:lumMod val="75000"/>
                  </a:schemeClr>
                </a:solidFill>
              </a:rPr>
              <a:t>La Corte, qualora riconosca che lo Stato membro in questione non si è conformato alla sentenza da essa pronunciata, può comminargli il pagamento di una somma forfettaria o di una </a:t>
            </a:r>
            <a:r>
              <a:rPr lang="it-IT" sz="2400" dirty="0" smtClean="0">
                <a:solidFill>
                  <a:schemeClr val="tx2">
                    <a:lumMod val="75000"/>
                  </a:schemeClr>
                </a:solidFill>
                <a:effectLst>
                  <a:outerShdw blurRad="38100" dist="38100" dir="2700000" algn="tl">
                    <a:srgbClr val="000000">
                      <a:alpha val="43137"/>
                    </a:srgbClr>
                  </a:outerShdw>
                </a:effectLst>
              </a:rPr>
              <a:t>penalità</a:t>
            </a:r>
            <a:r>
              <a:rPr lang="it-IT" sz="2400" dirty="0" smtClean="0">
                <a:solidFill>
                  <a:schemeClr val="tx2">
                    <a:lumMod val="75000"/>
                  </a:schemeClr>
                </a:solidFill>
              </a:rPr>
              <a:t>.</a:t>
            </a:r>
            <a:endParaRPr lang="it-IT" sz="2400" dirty="0">
              <a:solidFill>
                <a:schemeClr val="tx2">
                  <a:lumMod val="75000"/>
                </a:schemeClr>
              </a:solidFill>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373</Words>
  <Application>Microsoft Office PowerPoint</Application>
  <PresentationFormat>Presentazione su schermo (4:3)</PresentationFormat>
  <Paragraphs>18</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Procedura d’infrazione</vt:lpstr>
      <vt:lpstr>Procedura d’infrazione</vt:lpstr>
      <vt:lpstr>Procedura d’infrazione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Procedura d’infrazione</dc:title>
  <dc:creator> </dc:creator>
  <cp:lastModifiedBy>roberto</cp:lastModifiedBy>
  <cp:revision>3</cp:revision>
  <dcterms:created xsi:type="dcterms:W3CDTF">2012-11-05T10:29:34Z</dcterms:created>
  <dcterms:modified xsi:type="dcterms:W3CDTF">2013-11-10T17:56:10Z</dcterms:modified>
</cp:coreProperties>
</file>